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74" r:id="rId3"/>
    <p:sldId id="276" r:id="rId4"/>
    <p:sldId id="271" r:id="rId5"/>
    <p:sldId id="278" r:id="rId6"/>
    <p:sldId id="26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8E0A9-F71F-4F40-B85A-9028C0CD3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15138-43FB-4A30-8024-805DD781C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D5E02-DC50-427A-8FEB-A058FBF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96CCD-8AC2-49AE-A48F-47551A1D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E32A-5133-4C84-B041-FF485EBD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9D2DA1-C8E3-4854-8B59-0D5A6F13D801}"/>
              </a:ext>
            </a:extLst>
          </p:cNvPr>
          <p:cNvSpPr/>
          <p:nvPr userDrawn="1"/>
        </p:nvSpPr>
        <p:spPr>
          <a:xfrm>
            <a:off x="9692640" y="5344160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08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9DD6-3B22-448E-A9A4-5B44DB6FB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EBA07-749A-4E1E-A675-0716B5C92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03403-3ED2-4F79-B489-8D09CB7ED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A9463-6482-4465-86DF-E3C999558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FB87F-B509-4D42-B1DB-79B48D65B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2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236B-F278-4839-BE13-85D3CBB43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3437B-B3F5-44D9-937E-BC2912CBC7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3A360-6908-4552-B528-CEF345C27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7E44A-FDA6-404E-86B7-FC28AEDCE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68BD3-9C66-45B9-9B39-42CA8A75A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8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F3FB-EC8E-4B85-B241-74E02AA8B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CF352-CFB7-4957-A124-04E866303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2D79E-8055-40D0-BEB9-8CBC1E2E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58006-0641-48A6-B9BA-6F9CB8F1B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2114E-CEF0-4976-95E6-826BC690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09117E-D144-4645-A788-9C835E2E397C}"/>
              </a:ext>
            </a:extLst>
          </p:cNvPr>
          <p:cNvSpPr/>
          <p:nvPr userDrawn="1"/>
        </p:nvSpPr>
        <p:spPr>
          <a:xfrm>
            <a:off x="10779760" y="5682457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0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B9043-217C-4EA2-8F66-6CF3B7D67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949EE-C24C-4CC0-9EDD-9B2E4B862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71BD4-6E96-4BDA-946B-FBFDA477C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A8DB-C598-4793-8DC2-186C45638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291C7-3317-49B3-944B-22D05951C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2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36D75-75E6-4E72-BFF3-F77884A0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F82-865B-4F62-9D72-E5A2E941D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13B93-CEF1-496F-BAB3-B93451485E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FBEEA-9C36-475B-933D-C15049DA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12271-56AB-4D94-A5F7-2E0EEED6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BB062-9C1D-4A9F-AF72-18CD8D8D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6C53-4B66-444E-8C21-292D7338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22278-D553-4F4F-ADF1-6E51AB0AE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895B6-D83D-431F-8EE7-2354B6BF6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FAB65D-008A-4C95-9C62-F9E536B3A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83CAA6-BA85-4552-83E2-990C8FA78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75B18-015A-4890-BDA7-1C59E818B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D0C76E-6CFD-4566-B37A-54F49D69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0BA5C-BEC6-4FCA-94EA-872366A70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739D-84CA-4545-B7E4-5317EBA4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34CA39-7F8B-4870-A782-1A6FC38C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2BDD0-3848-47F0-8198-9370176B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35C48-4DCC-4340-832E-F4EB2C1E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3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847AC8-B9D3-4D88-8482-81660597D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861BAA-F094-4329-9512-8606E545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0FDE6-7C68-40CE-856C-0EE1651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6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4C929-556F-4A40-BA72-7B2BA1F3D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B104-A90A-4800-9D07-0BB01FF8E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51EA7-AABE-44D7-92BB-2F3F4FEB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4B427-058F-4C7A-929B-6DAEF2F3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B9E28-BBB8-46A8-826A-65224E45D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2CF07-881F-4EC3-AED1-542DBC8D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5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64C37-C29B-41FF-ABC5-406C2C6AC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3676A-27E0-45A8-B502-E760C609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2C911-5D3E-445C-899B-1063F5852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A96AC-6BD5-4B8E-8FF3-49710717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05D07-65FF-46CD-8E05-0FC6D111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9303A-1F8A-4E2A-B587-C76B7C57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4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EACD80-25DD-498B-8518-16ECF004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7B007-A9C2-412B-BB9A-F67A5D537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CD26A-C49F-41F7-AC24-F5FFA4B47F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25065-5567-47AF-889A-9579BE59F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65AE0-822B-4353-9D25-FB1DEF9DC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9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1DB10-A911-43A3-A2AF-37E3073F83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800" dirty="0"/>
              <a:t>Spark Interview Questions</a:t>
            </a:r>
            <a:br>
              <a:rPr lang="en-US" dirty="0"/>
            </a:br>
            <a:r>
              <a:rPr lang="en-US" dirty="0"/>
              <a:t>Narrow vs Wide Transformation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7B3630-F42F-42E1-AC9D-CC2B4953D3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FB3ACC-A67D-4E01-A20B-47183A93ED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880" y="3429000"/>
            <a:ext cx="4460240" cy="23876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D973AAA-0750-493E-8E2E-1BFC6735A5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358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48"/>
    </mc:Choice>
    <mc:Fallback>
      <p:transition spd="slow" advTm="195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What is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fontAlgn="base"/>
            <a:r>
              <a:rPr lang="en-US" dirty="0"/>
              <a:t>Transformations are functions executed on demand.</a:t>
            </a:r>
          </a:p>
          <a:p>
            <a:pPr fontAlgn="base"/>
            <a:r>
              <a:rPr lang="en-US" dirty="0"/>
              <a:t>Transformations  is a function that produces new RDD from the existing RDDs.</a:t>
            </a:r>
          </a:p>
          <a:p>
            <a:pPr fontAlgn="base"/>
            <a:r>
              <a:rPr lang="en-US" dirty="0"/>
              <a:t>Transformation always produces a new RDD, as RDDs are immutable.</a:t>
            </a:r>
          </a:p>
          <a:p>
            <a:pPr fontAlgn="base"/>
            <a:r>
              <a:rPr lang="en-US" dirty="0"/>
              <a:t>Transformation are evaluated lazily, until some Action is called.</a:t>
            </a:r>
          </a:p>
          <a:p>
            <a:pPr fontAlgn="base"/>
            <a:r>
              <a:rPr lang="en-US" dirty="0"/>
              <a:t>Applying transformation </a:t>
            </a:r>
            <a:r>
              <a:rPr lang="en-US" dirty="0">
                <a:highlight>
                  <a:srgbClr val="FFFF00"/>
                </a:highlight>
              </a:rPr>
              <a:t>built an RDD lineage and this logical execution plan is represented as DAG</a:t>
            </a:r>
            <a:r>
              <a:rPr lang="en-US" dirty="0"/>
              <a:t>.</a:t>
            </a:r>
          </a:p>
          <a:p>
            <a:pPr fontAlgn="base"/>
            <a:r>
              <a:rPr lang="en-US" dirty="0"/>
              <a:t>Some examples of transformations include </a:t>
            </a:r>
          </a:p>
          <a:p>
            <a:pPr lvl="1" fontAlgn="base"/>
            <a:r>
              <a:rPr lang="en-US" dirty="0"/>
              <a:t>map,</a:t>
            </a:r>
          </a:p>
          <a:p>
            <a:pPr lvl="1" fontAlgn="base"/>
            <a:r>
              <a:rPr lang="en-US" dirty="0"/>
              <a:t> filter</a:t>
            </a:r>
          </a:p>
          <a:p>
            <a:pPr lvl="1" fontAlgn="base"/>
            <a:r>
              <a:rPr lang="en-US" dirty="0" err="1"/>
              <a:t>reduceByKey</a:t>
            </a:r>
            <a:r>
              <a:rPr lang="en-US" dirty="0"/>
              <a:t> etc.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D344C1B-A3EA-4439-88CA-DEA2E9D9B4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99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979"/>
    </mc:Choice>
    <mc:Fallback>
      <p:transition spd="slow" advTm="59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Types of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2960"/>
            <a:ext cx="10515600" cy="535400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b="1" dirty="0"/>
              <a:t>Narrow transformation – </a:t>
            </a:r>
          </a:p>
          <a:p>
            <a:pPr lvl="1"/>
            <a:r>
              <a:rPr lang="en-US" dirty="0"/>
              <a:t>In Narrow transformation, all the elements that are required to do the computation live in the single partition of parent RDD. </a:t>
            </a:r>
          </a:p>
          <a:p>
            <a:pPr lvl="1"/>
            <a:r>
              <a:rPr lang="en-US" dirty="0"/>
              <a:t>A limited subset of partition is used to calculate the result, No shuffling of data across the nodes in the cluster.</a:t>
            </a:r>
          </a:p>
          <a:p>
            <a:pPr lvl="1"/>
            <a:r>
              <a:rPr lang="en-US" dirty="0"/>
              <a:t>Narrow transformations are the result of map(), filter() operations.</a:t>
            </a: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5FBDB6-ACA7-4176-9ED4-1CF44018FD51}"/>
              </a:ext>
            </a:extLst>
          </p:cNvPr>
          <p:cNvSpPr/>
          <p:nvPr/>
        </p:nvSpPr>
        <p:spPr>
          <a:xfrm>
            <a:off x="1239520" y="3139440"/>
            <a:ext cx="2931160" cy="346456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RDD1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D7C3349-5D74-4FE3-89C7-77E3639513E0}"/>
              </a:ext>
            </a:extLst>
          </p:cNvPr>
          <p:cNvSpPr/>
          <p:nvPr/>
        </p:nvSpPr>
        <p:spPr>
          <a:xfrm>
            <a:off x="2230120" y="3449638"/>
            <a:ext cx="1270001" cy="315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 1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AA927BA0-4AB5-4212-A763-3B522C844F31}"/>
              </a:ext>
            </a:extLst>
          </p:cNvPr>
          <p:cNvSpPr/>
          <p:nvPr/>
        </p:nvSpPr>
        <p:spPr>
          <a:xfrm>
            <a:off x="4175761" y="3434080"/>
            <a:ext cx="3698240" cy="8331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Narrow Transformation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5F961C15-24E4-434B-9B6F-DA62136357A5}"/>
              </a:ext>
            </a:extLst>
          </p:cNvPr>
          <p:cNvSpPr/>
          <p:nvPr/>
        </p:nvSpPr>
        <p:spPr>
          <a:xfrm>
            <a:off x="4170680" y="5272644"/>
            <a:ext cx="3698240" cy="83312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Narrow Transformation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74AFE0B-6ADF-48FB-BC57-2B3B64D7118F}"/>
              </a:ext>
            </a:extLst>
          </p:cNvPr>
          <p:cNvSpPr/>
          <p:nvPr/>
        </p:nvSpPr>
        <p:spPr>
          <a:xfrm>
            <a:off x="1412239" y="4942996"/>
            <a:ext cx="2636521" cy="133048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Node2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8DE6857-FAC5-4AA5-B0FB-A48B10B1E28B}"/>
              </a:ext>
            </a:extLst>
          </p:cNvPr>
          <p:cNvSpPr/>
          <p:nvPr/>
        </p:nvSpPr>
        <p:spPr>
          <a:xfrm>
            <a:off x="1432559" y="3291840"/>
            <a:ext cx="2636521" cy="141176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Node1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1656AA4-5B7B-4DA1-A3C9-5446E6D9BDA9}"/>
              </a:ext>
            </a:extLst>
          </p:cNvPr>
          <p:cNvSpPr/>
          <p:nvPr/>
        </p:nvSpPr>
        <p:spPr>
          <a:xfrm>
            <a:off x="2230120" y="3611566"/>
            <a:ext cx="1270001" cy="315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 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15E72E1-CF31-47E2-A187-19E1CCAB6CFE}"/>
              </a:ext>
            </a:extLst>
          </p:cNvPr>
          <p:cNvSpPr/>
          <p:nvPr/>
        </p:nvSpPr>
        <p:spPr>
          <a:xfrm>
            <a:off x="2217419" y="4023203"/>
            <a:ext cx="1270001" cy="315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 1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F44B30D-7DBB-4F17-938B-B9F549D7A4E4}"/>
              </a:ext>
            </a:extLst>
          </p:cNvPr>
          <p:cNvSpPr/>
          <p:nvPr/>
        </p:nvSpPr>
        <p:spPr>
          <a:xfrm>
            <a:off x="2070099" y="5161441"/>
            <a:ext cx="1270001" cy="31511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 1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7C3496A-44D9-4EDC-956E-07F7AD35BEE5}"/>
              </a:ext>
            </a:extLst>
          </p:cNvPr>
          <p:cNvSpPr/>
          <p:nvPr/>
        </p:nvSpPr>
        <p:spPr>
          <a:xfrm>
            <a:off x="2087878" y="5700629"/>
            <a:ext cx="1270001" cy="31511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 1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F176DB6-624D-4D44-94F7-F1D01D2ECF9B}"/>
              </a:ext>
            </a:extLst>
          </p:cNvPr>
          <p:cNvSpPr/>
          <p:nvPr/>
        </p:nvSpPr>
        <p:spPr>
          <a:xfrm>
            <a:off x="7990840" y="3139440"/>
            <a:ext cx="2931160" cy="346456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RDD2</a:t>
            </a:r>
            <a:endParaRPr lang="en-US" b="1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B06EB20-C541-4828-824C-5D664B00CF67}"/>
              </a:ext>
            </a:extLst>
          </p:cNvPr>
          <p:cNvSpPr/>
          <p:nvPr/>
        </p:nvSpPr>
        <p:spPr>
          <a:xfrm>
            <a:off x="8163559" y="4942996"/>
            <a:ext cx="2636521" cy="133048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Node2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532F1DE-4D0C-4590-9B3A-D54FF6B0D053}"/>
              </a:ext>
            </a:extLst>
          </p:cNvPr>
          <p:cNvSpPr/>
          <p:nvPr/>
        </p:nvSpPr>
        <p:spPr>
          <a:xfrm>
            <a:off x="8183879" y="3291840"/>
            <a:ext cx="2636521" cy="141176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Node1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3991BCB-116E-4966-B321-554E1CE68BDF}"/>
              </a:ext>
            </a:extLst>
          </p:cNvPr>
          <p:cNvSpPr/>
          <p:nvPr/>
        </p:nvSpPr>
        <p:spPr>
          <a:xfrm>
            <a:off x="8981440" y="3611566"/>
            <a:ext cx="1270001" cy="315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 1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7829001-4117-43C6-8BEE-796C2B52E666}"/>
              </a:ext>
            </a:extLst>
          </p:cNvPr>
          <p:cNvSpPr/>
          <p:nvPr/>
        </p:nvSpPr>
        <p:spPr>
          <a:xfrm>
            <a:off x="8968739" y="4023203"/>
            <a:ext cx="1270001" cy="315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 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1148CF2-201B-4DB7-9856-67408F13BAAD}"/>
              </a:ext>
            </a:extLst>
          </p:cNvPr>
          <p:cNvSpPr/>
          <p:nvPr/>
        </p:nvSpPr>
        <p:spPr>
          <a:xfrm>
            <a:off x="8821419" y="5161441"/>
            <a:ext cx="1270001" cy="31511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 1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943CECB-5E33-4B2A-A1DA-3A34785F3597}"/>
              </a:ext>
            </a:extLst>
          </p:cNvPr>
          <p:cNvSpPr/>
          <p:nvPr/>
        </p:nvSpPr>
        <p:spPr>
          <a:xfrm>
            <a:off x="8839198" y="5700629"/>
            <a:ext cx="1270001" cy="31511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 1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463D733-8E93-46CA-8453-DF5EE79C9F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007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199"/>
    </mc:Choice>
    <mc:Fallback>
      <p:transition spd="slow" advTm="1091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Types of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b="1" dirty="0"/>
              <a:t>Wide transformation – </a:t>
            </a:r>
          </a:p>
          <a:p>
            <a:pPr fontAlgn="base"/>
            <a:r>
              <a:rPr lang="en-US" dirty="0"/>
              <a:t>In wide transformation, all the elements that are required to do the computation ,may live in many partitions of parent RDD. </a:t>
            </a:r>
          </a:p>
          <a:p>
            <a:pPr fontAlgn="base"/>
            <a:r>
              <a:rPr lang="en-US" dirty="0"/>
              <a:t>The partition may live in many partitions of parent RDD. </a:t>
            </a:r>
          </a:p>
          <a:p>
            <a:pPr fontAlgn="base"/>
            <a:r>
              <a:rPr lang="en-US" dirty="0"/>
              <a:t>This will result in shuffling of data across nodes in spark cluster.</a:t>
            </a:r>
          </a:p>
          <a:p>
            <a:pPr fontAlgn="base"/>
            <a:r>
              <a:rPr lang="en-US" dirty="0"/>
              <a:t>Wide transformations example operation are  </a:t>
            </a:r>
            <a:r>
              <a:rPr lang="en-US" dirty="0" err="1"/>
              <a:t>groupbyKey</a:t>
            </a:r>
            <a:r>
              <a:rPr lang="en-US" dirty="0"/>
              <a:t>() and </a:t>
            </a:r>
            <a:r>
              <a:rPr lang="en-US" dirty="0" err="1"/>
              <a:t>reducebyKey</a:t>
            </a:r>
            <a:r>
              <a:rPr lang="en-US" dirty="0"/>
              <a:t>().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64597F2-E3B7-430C-BCF3-8AACA8E2B6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305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909"/>
    </mc:Choice>
    <mc:Fallback>
      <p:transition spd="slow" advTm="469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Types of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b="1" dirty="0"/>
              <a:t>Wide transformation – </a:t>
            </a:r>
          </a:p>
          <a:p>
            <a:pPr marL="0" indent="0" fontAlgn="base">
              <a:buNone/>
            </a:pPr>
            <a:endParaRPr lang="en-US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D432208-400F-47FD-A2CB-958F6AD8B7EA}"/>
              </a:ext>
            </a:extLst>
          </p:cNvPr>
          <p:cNvSpPr/>
          <p:nvPr/>
        </p:nvSpPr>
        <p:spPr>
          <a:xfrm>
            <a:off x="944880" y="1463039"/>
            <a:ext cx="3241040" cy="5029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sz="3600" b="1" dirty="0">
                <a:solidFill>
                  <a:schemeClr val="tx1"/>
                </a:solidFill>
              </a:rPr>
              <a:t>RDD1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00F343-3347-4E45-BF72-16806C8F4007}"/>
              </a:ext>
            </a:extLst>
          </p:cNvPr>
          <p:cNvSpPr/>
          <p:nvPr/>
        </p:nvSpPr>
        <p:spPr>
          <a:xfrm>
            <a:off x="1846580" y="2753678"/>
            <a:ext cx="1229360" cy="25368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Partition1</a:t>
            </a: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B52DA659-69AC-4BA0-A545-524E97CA479B}"/>
              </a:ext>
            </a:extLst>
          </p:cNvPr>
          <p:cNvSpPr/>
          <p:nvPr/>
        </p:nvSpPr>
        <p:spPr>
          <a:xfrm>
            <a:off x="4521200" y="3210560"/>
            <a:ext cx="2672080" cy="15036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Wide </a:t>
            </a:r>
            <a:r>
              <a:rPr lang="en-US" dirty="0" err="1"/>
              <a:t>Tranformations</a:t>
            </a:r>
            <a:endParaRPr lang="en-U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8B462CB-59B5-4D2D-8F63-6DF77A69205F}"/>
              </a:ext>
            </a:extLst>
          </p:cNvPr>
          <p:cNvCxnSpPr>
            <a:cxnSpLocks/>
          </p:cNvCxnSpPr>
          <p:nvPr/>
        </p:nvCxnSpPr>
        <p:spPr>
          <a:xfrm>
            <a:off x="4185920" y="1889761"/>
            <a:ext cx="3312160" cy="81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F45B015-681C-45E7-A89A-3C7A6079FCC7}"/>
              </a:ext>
            </a:extLst>
          </p:cNvPr>
          <p:cNvCxnSpPr>
            <a:cxnSpLocks/>
          </p:cNvCxnSpPr>
          <p:nvPr/>
        </p:nvCxnSpPr>
        <p:spPr>
          <a:xfrm>
            <a:off x="4216400" y="2351518"/>
            <a:ext cx="3291840" cy="20069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5017E5C-EA5C-475C-B69E-6B343894EDE3}"/>
              </a:ext>
            </a:extLst>
          </p:cNvPr>
          <p:cNvCxnSpPr/>
          <p:nvPr/>
        </p:nvCxnSpPr>
        <p:spPr>
          <a:xfrm>
            <a:off x="4267200" y="1971039"/>
            <a:ext cx="3241040" cy="4287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D10E5C5-F01A-4A1E-BC53-D8FA385E47BE}"/>
              </a:ext>
            </a:extLst>
          </p:cNvPr>
          <p:cNvCxnSpPr/>
          <p:nvPr/>
        </p:nvCxnSpPr>
        <p:spPr>
          <a:xfrm flipV="1">
            <a:off x="4226560" y="2092960"/>
            <a:ext cx="3281680" cy="1336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4E001E0-8BF7-4BC3-B9D6-CF6D39B7B62F}"/>
              </a:ext>
            </a:extLst>
          </p:cNvPr>
          <p:cNvCxnSpPr/>
          <p:nvPr/>
        </p:nvCxnSpPr>
        <p:spPr>
          <a:xfrm>
            <a:off x="4338320" y="3429000"/>
            <a:ext cx="31292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4F31815-6B0F-4D2E-8C2E-1653501F0DC7}"/>
              </a:ext>
            </a:extLst>
          </p:cNvPr>
          <p:cNvCxnSpPr/>
          <p:nvPr/>
        </p:nvCxnSpPr>
        <p:spPr>
          <a:xfrm>
            <a:off x="4338320" y="3429000"/>
            <a:ext cx="3129280" cy="22298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410867DC-0B3F-4A00-A808-9CC7E4417208}"/>
              </a:ext>
            </a:extLst>
          </p:cNvPr>
          <p:cNvCxnSpPr/>
          <p:nvPr/>
        </p:nvCxnSpPr>
        <p:spPr>
          <a:xfrm flipV="1">
            <a:off x="4175760" y="2910840"/>
            <a:ext cx="3322320" cy="2747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B189548-7EC5-4096-94E8-A43360894018}"/>
              </a:ext>
            </a:extLst>
          </p:cNvPr>
          <p:cNvCxnSpPr/>
          <p:nvPr/>
        </p:nvCxnSpPr>
        <p:spPr>
          <a:xfrm flipV="1">
            <a:off x="4226560" y="4602481"/>
            <a:ext cx="3200400" cy="1122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77B3552-0472-496F-B0F7-33647C96168D}"/>
              </a:ext>
            </a:extLst>
          </p:cNvPr>
          <p:cNvCxnSpPr/>
          <p:nvPr/>
        </p:nvCxnSpPr>
        <p:spPr>
          <a:xfrm>
            <a:off x="4196080" y="5842000"/>
            <a:ext cx="3241040" cy="528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37B4BE76-44AF-4BF3-9371-7A8B5C560C38}"/>
              </a:ext>
            </a:extLst>
          </p:cNvPr>
          <p:cNvSpPr/>
          <p:nvPr/>
        </p:nvSpPr>
        <p:spPr>
          <a:xfrm>
            <a:off x="1132840" y="1585544"/>
            <a:ext cx="2814320" cy="151352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2D3B03F7-91D6-461B-9FEB-13D5A6D2BEFA}"/>
              </a:ext>
            </a:extLst>
          </p:cNvPr>
          <p:cNvSpPr/>
          <p:nvPr/>
        </p:nvSpPr>
        <p:spPr>
          <a:xfrm>
            <a:off x="1117600" y="3200714"/>
            <a:ext cx="2814320" cy="151352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DE99D5D-8655-45AA-8298-466358854A3C}"/>
              </a:ext>
            </a:extLst>
          </p:cNvPr>
          <p:cNvSpPr/>
          <p:nvPr/>
        </p:nvSpPr>
        <p:spPr>
          <a:xfrm>
            <a:off x="1955800" y="3352479"/>
            <a:ext cx="1229360" cy="27432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Partition3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344D091-F2F5-42DD-959E-2051A56EAA3A}"/>
              </a:ext>
            </a:extLst>
          </p:cNvPr>
          <p:cNvSpPr/>
          <p:nvPr/>
        </p:nvSpPr>
        <p:spPr>
          <a:xfrm>
            <a:off x="1955800" y="3666714"/>
            <a:ext cx="1229360" cy="27432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Partition3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1617EE7-3A83-4561-9BDC-7DAF496BC4F5}"/>
              </a:ext>
            </a:extLst>
          </p:cNvPr>
          <p:cNvSpPr/>
          <p:nvPr/>
        </p:nvSpPr>
        <p:spPr>
          <a:xfrm>
            <a:off x="1955800" y="3982237"/>
            <a:ext cx="1229360" cy="27432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Partition3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B231B26-EB4C-407D-9984-9A67249D630D}"/>
              </a:ext>
            </a:extLst>
          </p:cNvPr>
          <p:cNvSpPr/>
          <p:nvPr/>
        </p:nvSpPr>
        <p:spPr>
          <a:xfrm>
            <a:off x="1925320" y="4332115"/>
            <a:ext cx="1229360" cy="27432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Partition3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0CBEC4B5-EC48-485E-8C75-B4F285A6532F}"/>
              </a:ext>
            </a:extLst>
          </p:cNvPr>
          <p:cNvSpPr/>
          <p:nvPr/>
        </p:nvSpPr>
        <p:spPr>
          <a:xfrm>
            <a:off x="1168400" y="4871274"/>
            <a:ext cx="2814320" cy="151352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231F83DD-E813-427B-ABC6-DD2C4704B0EF}"/>
              </a:ext>
            </a:extLst>
          </p:cNvPr>
          <p:cNvSpPr/>
          <p:nvPr/>
        </p:nvSpPr>
        <p:spPr>
          <a:xfrm>
            <a:off x="1887220" y="5323238"/>
            <a:ext cx="1254760" cy="24375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Partition2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7E5DD483-04B4-4F8C-9BF5-9351349A88B0}"/>
              </a:ext>
            </a:extLst>
          </p:cNvPr>
          <p:cNvSpPr/>
          <p:nvPr/>
        </p:nvSpPr>
        <p:spPr>
          <a:xfrm>
            <a:off x="1846580" y="5628039"/>
            <a:ext cx="1254760" cy="24375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Partition2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80EF5433-2A40-4464-9632-5AF25DB0A3A7}"/>
              </a:ext>
            </a:extLst>
          </p:cNvPr>
          <p:cNvSpPr/>
          <p:nvPr/>
        </p:nvSpPr>
        <p:spPr>
          <a:xfrm>
            <a:off x="1846580" y="5973436"/>
            <a:ext cx="1254760" cy="24375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Partition2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A77A474-211F-421D-8C1E-3DD77E02EA0C}"/>
              </a:ext>
            </a:extLst>
          </p:cNvPr>
          <p:cNvSpPr/>
          <p:nvPr/>
        </p:nvSpPr>
        <p:spPr>
          <a:xfrm>
            <a:off x="1930400" y="4977841"/>
            <a:ext cx="1254760" cy="24375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Partition2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E280521-3694-45D2-8FF3-E93B494E10EE}"/>
              </a:ext>
            </a:extLst>
          </p:cNvPr>
          <p:cNvSpPr/>
          <p:nvPr/>
        </p:nvSpPr>
        <p:spPr>
          <a:xfrm>
            <a:off x="1894840" y="1788159"/>
            <a:ext cx="1259840" cy="28448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FA2B822-277B-436C-97A3-5ABDFA668802}"/>
              </a:ext>
            </a:extLst>
          </p:cNvPr>
          <p:cNvSpPr/>
          <p:nvPr/>
        </p:nvSpPr>
        <p:spPr>
          <a:xfrm>
            <a:off x="1846580" y="2468985"/>
            <a:ext cx="1229360" cy="24352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9C361C7-5F2E-40CA-9265-D428E9772EA4}"/>
              </a:ext>
            </a:extLst>
          </p:cNvPr>
          <p:cNvSpPr/>
          <p:nvPr/>
        </p:nvSpPr>
        <p:spPr>
          <a:xfrm>
            <a:off x="1846580" y="2123388"/>
            <a:ext cx="1229360" cy="26431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Partition1</a:t>
            </a:r>
          </a:p>
          <a:p>
            <a:pPr algn="ctr"/>
            <a:endParaRPr lang="en-US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B6109558-4736-4561-8E50-6F3782468DDB}"/>
              </a:ext>
            </a:extLst>
          </p:cNvPr>
          <p:cNvSpPr/>
          <p:nvPr/>
        </p:nvSpPr>
        <p:spPr>
          <a:xfrm>
            <a:off x="1849120" y="2762925"/>
            <a:ext cx="1254760" cy="243756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Partition1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7AE4CA2-B539-4136-81F9-A5A9652A93C8}"/>
              </a:ext>
            </a:extLst>
          </p:cNvPr>
          <p:cNvSpPr/>
          <p:nvPr/>
        </p:nvSpPr>
        <p:spPr>
          <a:xfrm>
            <a:off x="7559040" y="1426117"/>
            <a:ext cx="3241040" cy="5029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sz="3600" b="1">
                <a:solidFill>
                  <a:schemeClr val="tx1"/>
                </a:solidFill>
              </a:rPr>
              <a:t>RDD</a:t>
            </a:r>
            <a:r>
              <a:rPr lang="en-US" sz="36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D94F2AA-B8AA-4144-9AB6-7092C432D960}"/>
              </a:ext>
            </a:extLst>
          </p:cNvPr>
          <p:cNvSpPr/>
          <p:nvPr/>
        </p:nvSpPr>
        <p:spPr>
          <a:xfrm>
            <a:off x="7747000" y="1548622"/>
            <a:ext cx="2814320" cy="151352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6057457D-CDDA-4EF1-AE68-4EDAC77DC214}"/>
              </a:ext>
            </a:extLst>
          </p:cNvPr>
          <p:cNvSpPr/>
          <p:nvPr/>
        </p:nvSpPr>
        <p:spPr>
          <a:xfrm>
            <a:off x="7731760" y="3163792"/>
            <a:ext cx="2814320" cy="151352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56C9F007-810A-4F39-B64E-B37BBFCBF4B3}"/>
              </a:ext>
            </a:extLst>
          </p:cNvPr>
          <p:cNvSpPr/>
          <p:nvPr/>
        </p:nvSpPr>
        <p:spPr>
          <a:xfrm>
            <a:off x="7782560" y="4834352"/>
            <a:ext cx="2814320" cy="151352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283EDBB-FB64-4E22-8C0D-F3273E01D06F}"/>
              </a:ext>
            </a:extLst>
          </p:cNvPr>
          <p:cNvSpPr/>
          <p:nvPr/>
        </p:nvSpPr>
        <p:spPr>
          <a:xfrm>
            <a:off x="8460740" y="5591117"/>
            <a:ext cx="1254760" cy="24375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Partition2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C36BA7C-FF64-4288-91F6-DCFDFE49FFFD}"/>
              </a:ext>
            </a:extLst>
          </p:cNvPr>
          <p:cNvSpPr/>
          <p:nvPr/>
        </p:nvSpPr>
        <p:spPr>
          <a:xfrm>
            <a:off x="8460740" y="5936514"/>
            <a:ext cx="1254760" cy="24375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Partition2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CADF940D-D0F7-4FA3-9913-EF1E8388E839}"/>
              </a:ext>
            </a:extLst>
          </p:cNvPr>
          <p:cNvSpPr/>
          <p:nvPr/>
        </p:nvSpPr>
        <p:spPr>
          <a:xfrm>
            <a:off x="8509000" y="1751237"/>
            <a:ext cx="1259840" cy="28448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Partition1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0DB8A4E-D0BB-411A-97C5-C48848579029}"/>
              </a:ext>
            </a:extLst>
          </p:cNvPr>
          <p:cNvSpPr/>
          <p:nvPr/>
        </p:nvSpPr>
        <p:spPr>
          <a:xfrm>
            <a:off x="8460740" y="2086466"/>
            <a:ext cx="1229360" cy="264319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Partition1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67FA2DB-3E38-4461-A65A-4A2B12EBF96D}"/>
              </a:ext>
            </a:extLst>
          </p:cNvPr>
          <p:cNvSpPr/>
          <p:nvPr/>
        </p:nvSpPr>
        <p:spPr>
          <a:xfrm>
            <a:off x="8463280" y="2726003"/>
            <a:ext cx="1254760" cy="243756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Partition1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504171B-45E3-44E0-B6DD-D72E5E15B75F}"/>
              </a:ext>
            </a:extLst>
          </p:cNvPr>
          <p:cNvSpPr/>
          <p:nvPr/>
        </p:nvSpPr>
        <p:spPr>
          <a:xfrm>
            <a:off x="8486140" y="2409367"/>
            <a:ext cx="1229360" cy="26431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Partition3</a:t>
            </a:r>
          </a:p>
          <a:p>
            <a:pPr algn="ctr"/>
            <a:endParaRPr lang="en-US" dirty="0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B8F7E684-C8F4-4440-BBB7-13A105514720}"/>
              </a:ext>
            </a:extLst>
          </p:cNvPr>
          <p:cNvSpPr/>
          <p:nvPr/>
        </p:nvSpPr>
        <p:spPr>
          <a:xfrm>
            <a:off x="8458200" y="5241460"/>
            <a:ext cx="1259840" cy="28448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Partition1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9675627B-AA8B-4B90-B0ED-57D43DC71499}"/>
              </a:ext>
            </a:extLst>
          </p:cNvPr>
          <p:cNvSpPr/>
          <p:nvPr/>
        </p:nvSpPr>
        <p:spPr>
          <a:xfrm>
            <a:off x="8458200" y="4917006"/>
            <a:ext cx="1229360" cy="27432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Partition3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CAE028B4-3E7C-4CF4-9C96-24D86ECA29B1}"/>
              </a:ext>
            </a:extLst>
          </p:cNvPr>
          <p:cNvSpPr/>
          <p:nvPr/>
        </p:nvSpPr>
        <p:spPr>
          <a:xfrm>
            <a:off x="8458200" y="3381626"/>
            <a:ext cx="1229360" cy="27432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Partition3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C27AA3E7-F15B-4DCE-8B0F-D645A59060BB}"/>
              </a:ext>
            </a:extLst>
          </p:cNvPr>
          <p:cNvSpPr/>
          <p:nvPr/>
        </p:nvSpPr>
        <p:spPr>
          <a:xfrm>
            <a:off x="8427720" y="3706080"/>
            <a:ext cx="1254760" cy="24375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Partition2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6063C457-F12A-4C46-8E65-5F8F66F02F11}"/>
              </a:ext>
            </a:extLst>
          </p:cNvPr>
          <p:cNvSpPr/>
          <p:nvPr/>
        </p:nvSpPr>
        <p:spPr>
          <a:xfrm>
            <a:off x="8470900" y="4309760"/>
            <a:ext cx="1259840" cy="28448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Partition3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8F0C550E-7AA5-4EBA-8E20-C93B851F61A0}"/>
              </a:ext>
            </a:extLst>
          </p:cNvPr>
          <p:cNvSpPr/>
          <p:nvPr/>
        </p:nvSpPr>
        <p:spPr>
          <a:xfrm>
            <a:off x="8442960" y="3982237"/>
            <a:ext cx="1259840" cy="28448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Partition1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ACADC7-4A3A-4AB2-941E-556EDBE0D543}"/>
              </a:ext>
            </a:extLst>
          </p:cNvPr>
          <p:cNvSpPr txBox="1"/>
          <p:nvPr/>
        </p:nvSpPr>
        <p:spPr>
          <a:xfrm>
            <a:off x="3263900" y="2190750"/>
            <a:ext cx="99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highlight>
                  <a:srgbClr val="008000"/>
                </a:highlight>
              </a:rPr>
              <a:t>Node-1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7F84A11-759B-4A84-9456-82DCF02ED519}"/>
              </a:ext>
            </a:extLst>
          </p:cNvPr>
          <p:cNvSpPr txBox="1"/>
          <p:nvPr/>
        </p:nvSpPr>
        <p:spPr>
          <a:xfrm>
            <a:off x="3263900" y="3735890"/>
            <a:ext cx="99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highlight>
                  <a:srgbClr val="008000"/>
                </a:highlight>
              </a:rPr>
              <a:t>Node-2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43AA3B7-8854-4F79-BBBC-A4141BA1696A}"/>
              </a:ext>
            </a:extLst>
          </p:cNvPr>
          <p:cNvSpPr txBox="1"/>
          <p:nvPr/>
        </p:nvSpPr>
        <p:spPr>
          <a:xfrm>
            <a:off x="3253740" y="5406785"/>
            <a:ext cx="99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highlight>
                  <a:srgbClr val="008000"/>
                </a:highlight>
              </a:rPr>
              <a:t>Node-3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5EFE88F-9ED3-47C0-9712-128EE670A603}"/>
              </a:ext>
            </a:extLst>
          </p:cNvPr>
          <p:cNvSpPr txBox="1"/>
          <p:nvPr/>
        </p:nvSpPr>
        <p:spPr>
          <a:xfrm>
            <a:off x="9932670" y="2126455"/>
            <a:ext cx="99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highlight>
                  <a:srgbClr val="008000"/>
                </a:highlight>
              </a:rPr>
              <a:t>Node-1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964A0B2-80EB-47AC-BED0-23C409EC46A7}"/>
              </a:ext>
            </a:extLst>
          </p:cNvPr>
          <p:cNvSpPr txBox="1"/>
          <p:nvPr/>
        </p:nvSpPr>
        <p:spPr>
          <a:xfrm>
            <a:off x="9893300" y="3735890"/>
            <a:ext cx="99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highlight>
                  <a:srgbClr val="008000"/>
                </a:highlight>
              </a:rPr>
              <a:t>Node-2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DF6E09C-3EC0-4533-A7F6-B47CF174D5C9}"/>
              </a:ext>
            </a:extLst>
          </p:cNvPr>
          <p:cNvSpPr txBox="1"/>
          <p:nvPr/>
        </p:nvSpPr>
        <p:spPr>
          <a:xfrm>
            <a:off x="9929495" y="5445116"/>
            <a:ext cx="99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highlight>
                  <a:srgbClr val="008000"/>
                </a:highlight>
              </a:rPr>
              <a:t>Node-3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69C835D2-1653-45ED-B4DA-AB910FDD25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488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2592"/>
    </mc:Choice>
    <mc:Fallback>
      <p:transition spd="slow" advTm="1525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</a:t>
            </a:r>
          </a:p>
          <a:p>
            <a:pPr marL="0" indent="0">
              <a:buNone/>
            </a:pPr>
            <a:r>
              <a:rPr lang="en-US" dirty="0"/>
              <a:t>		Thanks and do subscribe to my channel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706377A-2798-47AB-98B3-8FBFBD64CD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36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59"/>
    </mc:Choice>
    <mc:Fallback>
      <p:transition spd="slow" advTm="34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839</TotalTime>
  <Words>134</Words>
  <Application>Microsoft Office PowerPoint</Application>
  <PresentationFormat>Widescreen</PresentationFormat>
  <Paragraphs>161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Spark Interview Questions Narrow vs Wide Transformation</vt:lpstr>
      <vt:lpstr>What is Transformation</vt:lpstr>
      <vt:lpstr>Types of Transformation</vt:lpstr>
      <vt:lpstr>Types of Transformation</vt:lpstr>
      <vt:lpstr>Types of Transformation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AVRO Internals</dc:title>
  <dc:creator>Viresh Kumar</dc:creator>
  <cp:lastModifiedBy>Viresh Kumar</cp:lastModifiedBy>
  <cp:revision>72</cp:revision>
  <dcterms:created xsi:type="dcterms:W3CDTF">2018-12-28T03:34:44Z</dcterms:created>
  <dcterms:modified xsi:type="dcterms:W3CDTF">2018-12-30T06:07:55Z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virkumar@microsoft.com</vt:lpwstr>
  </property>
  <property fmtid="{D5CDD505-2E9C-101B-9397-08002B2CF9AE}" pid="5" name="MSIP_Label_f42aa342-8706-4288-bd11-ebb85995028c_SetDate">
    <vt:lpwstr>2018-12-28T03:35:17.5833276Z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